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1100" r:id="rId2"/>
    <p:sldId id="1742" r:id="rId3"/>
    <p:sldId id="1337" r:id="rId4"/>
    <p:sldId id="1707" r:id="rId5"/>
    <p:sldId id="1760" r:id="rId6"/>
    <p:sldId id="1761" r:id="rId7"/>
    <p:sldId id="1762" r:id="rId8"/>
    <p:sldId id="1763" r:id="rId9"/>
    <p:sldId id="1764" r:id="rId10"/>
    <p:sldId id="1765" r:id="rId11"/>
    <p:sldId id="1766" r:id="rId12"/>
    <p:sldId id="1767" r:id="rId13"/>
    <p:sldId id="1768" r:id="rId14"/>
    <p:sldId id="1769" r:id="rId15"/>
    <p:sldId id="1771" r:id="rId16"/>
    <p:sldId id="1772" r:id="rId17"/>
    <p:sldId id="1773" r:id="rId18"/>
    <p:sldId id="1774" r:id="rId19"/>
    <p:sldId id="1775" r:id="rId20"/>
    <p:sldId id="1776" r:id="rId21"/>
    <p:sldId id="1777" r:id="rId22"/>
    <p:sldId id="1780" r:id="rId23"/>
    <p:sldId id="1779" r:id="rId24"/>
    <p:sldId id="1778" r:id="rId25"/>
    <p:sldId id="1784" r:id="rId26"/>
    <p:sldId id="1785" r:id="rId27"/>
    <p:sldId id="1781" r:id="rId28"/>
    <p:sldId id="1783" r:id="rId29"/>
    <p:sldId id="1782" r:id="rId30"/>
    <p:sldId id="952" r:id="rId3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FFCC00"/>
    <a:srgbClr val="000099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50" autoAdjust="0"/>
    <p:restoredTop sz="91945" autoAdjust="0"/>
  </p:normalViewPr>
  <p:slideViewPr>
    <p:cSldViewPr snapToGrid="0" snapToObjects="1">
      <p:cViewPr varScale="1">
        <p:scale>
          <a:sx n="103" d="100"/>
          <a:sy n="103" d="100"/>
        </p:scale>
        <p:origin x="1308" y="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8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7401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5881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976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21 </a:t>
            </a:r>
            <a:r>
              <a:rPr lang="en-US" altLang="en-US" sz="4000" dirty="0" smtClean="0"/>
              <a:t>– </a:t>
            </a:r>
            <a:r>
              <a:rPr lang="en-US" altLang="en-US" sz="4000" dirty="0" smtClean="0"/>
              <a:t>Project 3</a:t>
            </a:r>
            <a:br>
              <a:rPr lang="en-US" altLang="en-US" sz="4000" dirty="0" smtClean="0"/>
            </a:br>
            <a:r>
              <a:rPr lang="en-US" altLang="en-US" sz="4000" dirty="0" smtClean="0"/>
              <a:t>and Misc</a:t>
            </a:r>
            <a:r>
              <a:rPr lang="en-US" altLang="en-US" sz="4000" dirty="0" smtClean="0"/>
              <a:t>ellaneous Topics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on Comparing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Gets even more complex when you start adding in numbers and symbols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"2" &lt; "one"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"good?" &lt; "good!"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"UK" &lt; "U.K."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37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Rules for Comparisons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22849" cy="4517689"/>
          </a:xfrm>
        </p:spPr>
        <p:txBody>
          <a:bodyPr/>
          <a:lstStyle/>
          <a:p>
            <a:r>
              <a:rPr lang="en-US" dirty="0" smtClean="0"/>
              <a:t>To avoid (some) of these issues: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Always use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.lower() </a:t>
            </a:r>
            <a:r>
              <a:rPr lang="en-US" dirty="0" smtClean="0"/>
              <a:t>for comparing strings</a:t>
            </a:r>
          </a:p>
          <a:p>
            <a:r>
              <a:rPr lang="en-US" dirty="0" smtClean="0"/>
              <a:t>Pay attention to symbols</a:t>
            </a:r>
          </a:p>
          <a:p>
            <a:pPr lvl="1"/>
            <a:r>
              <a:rPr lang="en-US" i="1" dirty="0" smtClean="0"/>
              <a:t>e.g.</a:t>
            </a:r>
            <a:r>
              <a:rPr lang="en-US" dirty="0" smtClean="0"/>
              <a:t>, spaces, hyphens, punctuation, etc.</a:t>
            </a:r>
            <a:endParaRPr lang="en-US" i="1" dirty="0" smtClean="0"/>
          </a:p>
          <a:p>
            <a:pPr lvl="1"/>
            <a:r>
              <a:rPr lang="en-US" dirty="0" smtClean="0"/>
              <a:t>Either remove them, or keep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them in mind as </a:t>
            </a:r>
            <a:r>
              <a:rPr lang="en-US" dirty="0" smtClean="0"/>
              <a:t>part of the order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595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ASCII Characters to ASCII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convert between ASCII characters and their values 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ord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chr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3"/>
            <a:endParaRPr lang="en-US" dirty="0"/>
          </a:p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ord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 smtClean="0"/>
              <a:t>function takes in a </a:t>
            </a:r>
            <a:r>
              <a:rPr lang="en-US" u="sng" dirty="0" smtClean="0"/>
              <a:t>single</a:t>
            </a:r>
            <a:r>
              <a:rPr lang="en-US" dirty="0" smtClean="0"/>
              <a:t> character, and returns its ASCII value</a:t>
            </a:r>
          </a:p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chr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 smtClean="0"/>
              <a:t>function takes in an integer, </a:t>
            </a:r>
            <a:br>
              <a:rPr lang="en-US" dirty="0" smtClean="0"/>
            </a:br>
            <a:r>
              <a:rPr lang="en-US" dirty="0" smtClean="0"/>
              <a:t>and returns its ASCII character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176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chr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ord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sz="25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5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chr</a:t>
            </a:r>
            <a:r>
              <a:rPr lang="en-US" sz="2500" b="1" dirty="0">
                <a:latin typeface="Courier New" panose="02070309020205020404" pitchFamily="49" charset="0"/>
                <a:cs typeface="Courier New" panose="02070309020205020404" pitchFamily="49" charset="0"/>
              </a:rPr>
              <a:t>(65)</a:t>
            </a:r>
          </a:p>
          <a:p>
            <a:pPr marL="457200" lvl="1" indent="0">
              <a:buNone/>
            </a:pPr>
            <a:r>
              <a:rPr lang="en-US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'A'</a:t>
            </a:r>
          </a:p>
          <a:p>
            <a:pPr marL="457200" lvl="1" indent="0">
              <a:buNone/>
            </a:pPr>
            <a:r>
              <a:rPr lang="en-US" sz="25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5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chr</a:t>
            </a:r>
            <a:r>
              <a:rPr lang="en-US" sz="2500" b="1" dirty="0">
                <a:latin typeface="Courier New" panose="02070309020205020404" pitchFamily="49" charset="0"/>
                <a:cs typeface="Courier New" panose="02070309020205020404" pitchFamily="49" charset="0"/>
              </a:rPr>
              <a:t>(65+32)</a:t>
            </a:r>
          </a:p>
          <a:p>
            <a:pPr marL="457200" lvl="1" indent="0">
              <a:buNone/>
            </a:pPr>
            <a:r>
              <a:rPr lang="en-US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'a'</a:t>
            </a:r>
          </a:p>
          <a:p>
            <a:pPr marL="457200" lvl="1" indent="0">
              <a:buNone/>
            </a:pPr>
            <a:r>
              <a:rPr lang="nn-NO" sz="25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ord('?')</a:t>
            </a:r>
          </a:p>
          <a:p>
            <a:pPr marL="457200" lvl="1" indent="0">
              <a:buNone/>
            </a:pPr>
            <a:r>
              <a:rPr lang="nn-NO" sz="2500" b="1" dirty="0">
                <a:latin typeface="Courier New" panose="02070309020205020404" pitchFamily="49" charset="0"/>
                <a:cs typeface="Courier New" panose="02070309020205020404" pitchFamily="49" charset="0"/>
              </a:rPr>
              <a:t>63</a:t>
            </a:r>
          </a:p>
          <a:p>
            <a:pPr marL="457200" lvl="1" indent="0">
              <a:buNone/>
            </a:pPr>
            <a:r>
              <a:rPr lang="nn-NO" sz="25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ord("d")</a:t>
            </a:r>
          </a:p>
          <a:p>
            <a:pPr marL="457200" lvl="1" indent="0">
              <a:buNone/>
            </a:pPr>
            <a:r>
              <a:rPr lang="nn-NO" sz="25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100</a:t>
            </a:r>
          </a:p>
          <a:p>
            <a:pPr marL="457200" lvl="1" indent="0">
              <a:buNone/>
            </a:pPr>
            <a:r>
              <a:rPr lang="nn-NO" sz="25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ord("e")</a:t>
            </a:r>
          </a:p>
          <a:p>
            <a:pPr marL="457200" lvl="1" indent="0">
              <a:buNone/>
            </a:pPr>
            <a:r>
              <a:rPr lang="nn-NO" sz="25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101</a:t>
            </a:r>
            <a:endParaRPr lang="en-US" sz="25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072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“Short Circuit” Evaluation</a:t>
            </a:r>
          </a:p>
        </p:txBody>
      </p:sp>
    </p:spTree>
    <p:extLst>
      <p:ext uri="{BB962C8B-B14F-4D97-AF65-F5344CB8AC3E}">
        <p14:creationId xmlns:p14="http://schemas.microsoft.com/office/powerpoint/2010/main" val="51041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Review: Complex Expressions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put multiple operators together!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bool4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a and (b or c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 smtClean="0"/>
          </a:p>
          <a:p>
            <a:r>
              <a:rPr lang="en-US" dirty="0" smtClean="0"/>
              <a:t>What does Python do first?</a:t>
            </a:r>
          </a:p>
          <a:p>
            <a:pPr lvl="1"/>
            <a:r>
              <a:rPr lang="en-US" dirty="0" smtClean="0"/>
              <a:t>Computes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(b or c)</a:t>
            </a:r>
          </a:p>
          <a:p>
            <a:pPr lvl="1"/>
            <a:r>
              <a:rPr lang="en-US" dirty="0" smtClean="0"/>
              <a:t>Computes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 and </a:t>
            </a:r>
            <a:r>
              <a:rPr lang="en-US" dirty="0" smtClean="0"/>
              <a:t>the result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46689" y="5428942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This isn’t strictly true!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1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Short Circuit Evaluation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 tries to be efficient (</a:t>
            </a:r>
            <a:r>
              <a:rPr lang="en-US" i="1" dirty="0" smtClean="0"/>
              <a:t>i.e.</a:t>
            </a:r>
            <a:r>
              <a:rPr lang="en-US" dirty="0" smtClean="0"/>
              <a:t>, lazy), and so it won’t do any more work than necessary</a:t>
            </a:r>
          </a:p>
          <a:p>
            <a:pPr lvl="1"/>
            <a:r>
              <a:rPr lang="en-US" dirty="0" smtClean="0"/>
              <a:t>If the remainder of an expression won’t change the outcome, Python doesn’t look at it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This </a:t>
            </a:r>
            <a:r>
              <a:rPr lang="en-US" dirty="0" smtClean="0"/>
              <a:t>is called “short circuiting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It’s a powerful tool, and can simplify the conditionals in your programs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708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Short Circuit Evaluation –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obvious reasons, short circuiting behaves differently for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and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 </a:t>
            </a:r>
            <a:r>
              <a:rPr lang="en-US" dirty="0" smtClean="0"/>
              <a:t>statements</a:t>
            </a:r>
          </a:p>
          <a:p>
            <a:endParaRPr lang="en-US" dirty="0"/>
          </a:p>
          <a:p>
            <a:r>
              <a:rPr lang="en-US" dirty="0"/>
              <a:t>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dirty="0"/>
              <a:t>” statements short circuit as soon as an expression evaluates 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  <a:p>
            <a:r>
              <a:rPr lang="en-US" dirty="0"/>
              <a:t>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dirty="0"/>
              <a:t>” statements short circuit as soon as an expression evaluates 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28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Short Circuiting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Notice that in the expression: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bool1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a and (b or c)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en-US" dirty="0"/>
              <a:t>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/>
              <a:t>The rest of the expression doesn’t </a:t>
            </a:r>
            <a:r>
              <a:rPr lang="en-US" dirty="0" smtClean="0"/>
              <a:t>matter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Python </a:t>
            </a:r>
            <a:r>
              <a:rPr lang="en-US" dirty="0"/>
              <a:t>will realize this, and if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en-US" dirty="0"/>
              <a:t>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dirty="0" smtClean="0"/>
              <a:t> </a:t>
            </a:r>
            <a:r>
              <a:rPr lang="en-US" dirty="0"/>
              <a:t>won’t bother with the rest of the </a:t>
            </a:r>
            <a:r>
              <a:rPr lang="en-US" dirty="0" smtClean="0"/>
              <a:t>expression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566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Short Circuiting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Notice that in the expression: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bool1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a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 (b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or c)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en-US" dirty="0"/>
              <a:t>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/>
              <a:t>The rest of the expression doesn’t </a:t>
            </a:r>
            <a:r>
              <a:rPr lang="en-US" dirty="0" smtClean="0"/>
              <a:t>matter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Python </a:t>
            </a:r>
            <a:r>
              <a:rPr lang="en-US" dirty="0"/>
              <a:t>will realize this, and if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en-US" dirty="0"/>
              <a:t>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won’t </a:t>
            </a:r>
            <a:r>
              <a:rPr lang="en-US" dirty="0"/>
              <a:t>bother with the rest of the </a:t>
            </a:r>
            <a:r>
              <a:rPr lang="en-US" dirty="0" smtClean="0"/>
              <a:t>expression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414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Dictionaries</a:t>
            </a:r>
            <a:endParaRPr lang="en-US" dirty="0"/>
          </a:p>
          <a:p>
            <a:pPr lvl="1"/>
            <a:r>
              <a:rPr lang="en-US" dirty="0"/>
              <a:t>Creating</a:t>
            </a:r>
          </a:p>
          <a:p>
            <a:pPr lvl="1"/>
            <a:r>
              <a:rPr lang="en-US" dirty="0"/>
              <a:t>Accessing</a:t>
            </a:r>
          </a:p>
          <a:p>
            <a:pPr lvl="1"/>
            <a:r>
              <a:rPr lang="en-US" dirty="0" smtClean="0"/>
              <a:t>Manipulating</a:t>
            </a:r>
          </a:p>
          <a:p>
            <a:pPr lvl="1"/>
            <a:r>
              <a:rPr lang="en-US" dirty="0" smtClean="0"/>
              <a:t>Methods</a:t>
            </a:r>
            <a:endParaRPr lang="en-US" dirty="0"/>
          </a:p>
          <a:p>
            <a:r>
              <a:rPr lang="en-US" dirty="0" smtClean="0"/>
              <a:t>Hashing</a:t>
            </a:r>
          </a:p>
          <a:p>
            <a:r>
              <a:rPr lang="en-US" dirty="0" smtClean="0"/>
              <a:t>Dictionaries </a:t>
            </a:r>
            <a:r>
              <a:rPr lang="en-US" dirty="0"/>
              <a:t>vs Lists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2970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Causing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can lead to “new” errors in old code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a = True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# Variables b and c not defined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a or (b and c)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a = False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a or (b and c)</a:t>
            </a:r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Traceback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(most recent call last):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File "&lt;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&gt;", line 1, in &lt;module&gt;</a:t>
            </a:r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NameError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name 'b' is not defined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16020" y="3352997"/>
            <a:ext cx="2817655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Python stopped at the “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”, so it never saw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or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c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2243580" y="3629320"/>
            <a:ext cx="2922309" cy="69758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6940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Simplifying Conditionals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93494" cy="4517689"/>
          </a:xfrm>
        </p:spPr>
        <p:txBody>
          <a:bodyPr/>
          <a:lstStyle/>
          <a:p>
            <a:r>
              <a:rPr lang="en-US" dirty="0" smtClean="0"/>
              <a:t>Order matters!  You can use short circuiting to control what statements are reached</a:t>
            </a:r>
          </a:p>
          <a:p>
            <a:endParaRPr lang="en-US" dirty="0"/>
          </a:p>
          <a:p>
            <a:r>
              <a:rPr lang="en-US" dirty="0" smtClean="0"/>
              <a:t>While checking the validity of input, if</a:t>
            </a:r>
            <a:br>
              <a:rPr lang="en-US" dirty="0" smtClean="0"/>
            </a:br>
            <a:r>
              <a:rPr lang="en-US" dirty="0" smtClean="0"/>
              <a:t>the user can also enter a “Q” to quit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!=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QUIT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&gt; MIN_VAL: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841274" y="5332522"/>
            <a:ext cx="3819160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This will only be reached if </a:t>
            </a:r>
            <a:r>
              <a:rPr lang="en-US" sz="2400" dirty="0" err="1" smtClean="0">
                <a:latin typeface="+mj-lt"/>
                <a:cs typeface="Courier New" panose="02070309020205020404" pitchFamily="49" charset="0"/>
              </a:rPr>
              <a:t>num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is </a:t>
            </a:r>
            <a:r>
              <a:rPr lang="en-US" sz="2400" u="sng" dirty="0" smtClean="0">
                <a:latin typeface="+mj-lt"/>
                <a:cs typeface="Courier New" panose="02070309020205020404" pitchFamily="49" charset="0"/>
              </a:rPr>
              <a:t>not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“Q”, so the cast to </a:t>
            </a:r>
            <a:r>
              <a:rPr lang="en-US" sz="2400" dirty="0" err="1" smtClean="0">
                <a:latin typeface="+mj-lt"/>
                <a:cs typeface="Courier New" panose="02070309020205020404" pitchFamily="49" charset="0"/>
              </a:rPr>
              <a:t>int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() won’t cause a problem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Left Brace 5"/>
          <p:cNvSpPr/>
          <p:nvPr/>
        </p:nvSpPr>
        <p:spPr>
          <a:xfrm rot="16200000">
            <a:off x="4948719" y="4386945"/>
            <a:ext cx="422481" cy="1548624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84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Project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Do Not Cheat on Project 3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000" dirty="0" smtClean="0"/>
              <a:t>Yes, this project has been given before</a:t>
            </a:r>
          </a:p>
          <a:p>
            <a:pPr lvl="1"/>
            <a:r>
              <a:rPr lang="en-US" sz="2600" dirty="0" smtClean="0"/>
              <a:t>Yes, in this class</a:t>
            </a:r>
          </a:p>
          <a:p>
            <a:pPr lvl="1"/>
            <a:r>
              <a:rPr lang="en-US" sz="2600" dirty="0" smtClean="0"/>
              <a:t>Yes, we have all of the old projects to compare it to</a:t>
            </a:r>
          </a:p>
          <a:p>
            <a:r>
              <a:rPr lang="en-US" sz="3000" dirty="0" smtClean="0"/>
              <a:t>Yes, this project has solutions on the internet</a:t>
            </a:r>
          </a:p>
          <a:p>
            <a:pPr lvl="1"/>
            <a:r>
              <a:rPr lang="en-US" sz="2600" dirty="0" smtClean="0"/>
              <a:t>Yes, we have copies of all of them</a:t>
            </a:r>
          </a:p>
          <a:p>
            <a:pPr lvl="1"/>
            <a:r>
              <a:rPr lang="en-US" sz="2600" dirty="0" smtClean="0"/>
              <a:t>Yes, we will go looking for new ones after it’s due</a:t>
            </a:r>
          </a:p>
          <a:p>
            <a:r>
              <a:rPr lang="en-US" sz="3000" dirty="0" smtClean="0"/>
              <a:t>Yes, you could pay someone else to do it</a:t>
            </a:r>
          </a:p>
          <a:p>
            <a:pPr lvl="1"/>
            <a:r>
              <a:rPr lang="en-US" sz="2600" dirty="0" smtClean="0"/>
              <a:t>Yes, we know of the sites where you can get this done</a:t>
            </a:r>
          </a:p>
          <a:p>
            <a:pPr lvl="1"/>
            <a:r>
              <a:rPr lang="en-US" sz="2600" dirty="0" smtClean="0"/>
              <a:t>Yes, we will spot “elegant” code that you didn’t write</a:t>
            </a:r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2625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Deep Copying 2D Lists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 this have to happen?</a:t>
            </a:r>
          </a:p>
          <a:p>
            <a:pPr lvl="1"/>
            <a:r>
              <a:rPr lang="en-US" dirty="0" smtClean="0"/>
              <a:t>The path needs to be deep copied, so that it doesn’t have any dead ends or backtracking in it</a:t>
            </a:r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newPath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[]</a:t>
            </a:r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(path)):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innerCopy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path[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 )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newPath.append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innerCopy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3057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28531"/>
            <a:ext cx="8686801" cy="4517689"/>
          </a:xfrm>
        </p:spPr>
        <p:txBody>
          <a:bodyPr/>
          <a:lstStyle/>
          <a:p>
            <a:r>
              <a:rPr lang="en-US" dirty="0" smtClean="0"/>
              <a:t>John von Neumann</a:t>
            </a:r>
            <a:endParaRPr lang="en-US" dirty="0" smtClean="0"/>
          </a:p>
          <a:p>
            <a:pPr lvl="1"/>
            <a:r>
              <a:rPr lang="en-US" sz="2600" dirty="0"/>
              <a:t>Creator of merge sort</a:t>
            </a:r>
          </a:p>
          <a:p>
            <a:pPr lvl="2"/>
            <a:r>
              <a:rPr lang="en-US" dirty="0" smtClean="0"/>
              <a:t>We’ll learn this soon!</a:t>
            </a:r>
          </a:p>
          <a:p>
            <a:pPr lvl="1"/>
            <a:r>
              <a:rPr lang="en-US" sz="2600" dirty="0" smtClean="0"/>
              <a:t>Helped develop what is now </a:t>
            </a:r>
            <a:br>
              <a:rPr lang="en-US" sz="2600" dirty="0" smtClean="0"/>
            </a:br>
            <a:r>
              <a:rPr lang="en-US" sz="2600" dirty="0" smtClean="0"/>
              <a:t>known as “von Neumann </a:t>
            </a:r>
            <a:br>
              <a:rPr lang="en-US" sz="2600" dirty="0" smtClean="0"/>
            </a:br>
            <a:r>
              <a:rPr lang="en-US" sz="2600" dirty="0" smtClean="0"/>
              <a:t>architecture” (not all his work)</a:t>
            </a:r>
          </a:p>
          <a:p>
            <a:pPr lvl="1"/>
            <a:r>
              <a:rPr lang="en-US" sz="2600" dirty="0" smtClean="0"/>
              <a:t>Created a rigorous framework</a:t>
            </a:r>
            <a:br>
              <a:rPr lang="en-US" sz="2600" dirty="0" smtClean="0"/>
            </a:br>
            <a:r>
              <a:rPr lang="en-US" sz="2600" dirty="0" smtClean="0"/>
              <a:t>for quantum mechanics</a:t>
            </a:r>
            <a:endParaRPr lang="en-US" sz="2600" dirty="0"/>
          </a:p>
          <a:p>
            <a:pPr lvl="1"/>
            <a:r>
              <a:rPr lang="en-US" sz="2600" dirty="0" smtClean="0"/>
              <a:t>Developed implosion mechanism</a:t>
            </a:r>
            <a:br>
              <a:rPr lang="en-US" sz="2600" dirty="0" smtClean="0"/>
            </a:br>
            <a:r>
              <a:rPr lang="en-US" sz="2600" dirty="0" smtClean="0"/>
              <a:t>for nuclear bombs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770" y="1051856"/>
            <a:ext cx="4698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440" y="2304713"/>
            <a:ext cx="2776073" cy="3620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240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28531"/>
            <a:ext cx="8686801" cy="4517689"/>
          </a:xfrm>
        </p:spPr>
        <p:txBody>
          <a:bodyPr/>
          <a:lstStyle/>
          <a:p>
            <a:r>
              <a:rPr lang="en-US" dirty="0" smtClean="0"/>
              <a:t>ENIAC</a:t>
            </a:r>
          </a:p>
          <a:p>
            <a:pPr lvl="1"/>
            <a:r>
              <a:rPr lang="en-US" dirty="0" smtClean="0"/>
              <a:t>Completed in 1946 at </a:t>
            </a:r>
            <a:r>
              <a:rPr lang="en-US" dirty="0" err="1" smtClean="0"/>
              <a:t>UPenn</a:t>
            </a:r>
            <a:endParaRPr lang="en-US" dirty="0" smtClean="0"/>
          </a:p>
          <a:p>
            <a:pPr lvl="2"/>
            <a:r>
              <a:rPr lang="en-US" dirty="0" smtClean="0"/>
              <a:t>Decommissioned in 1956</a:t>
            </a:r>
          </a:p>
          <a:p>
            <a:pPr lvl="1"/>
            <a:r>
              <a:rPr lang="en-US" dirty="0" smtClean="0"/>
              <a:t>Computations were 2,400 </a:t>
            </a:r>
            <a:br>
              <a:rPr lang="en-US" dirty="0" smtClean="0"/>
            </a:br>
            <a:r>
              <a:rPr lang="en-US" dirty="0" smtClean="0"/>
              <a:t>times faster than humans</a:t>
            </a:r>
          </a:p>
          <a:p>
            <a:pPr lvl="1"/>
            <a:r>
              <a:rPr lang="en-US" dirty="0" smtClean="0"/>
              <a:t>Cost $6.7 million to build</a:t>
            </a:r>
          </a:p>
          <a:p>
            <a:pPr lvl="1"/>
            <a:r>
              <a:rPr lang="en-US" dirty="0" smtClean="0"/>
              <a:t>Meant to create artillery</a:t>
            </a:r>
            <a:br>
              <a:rPr lang="en-US" dirty="0" smtClean="0"/>
            </a:br>
            <a:r>
              <a:rPr lang="en-US" dirty="0" smtClean="0"/>
              <a:t>firing tables for the US Army</a:t>
            </a:r>
          </a:p>
          <a:p>
            <a:pPr lvl="1"/>
            <a:r>
              <a:rPr lang="en-US" dirty="0" smtClean="0"/>
              <a:t>Also used for studying thermonuclear feasibility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61832" y="1051856"/>
            <a:ext cx="64203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More Daily 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46" r="51989"/>
          <a:stretch/>
        </p:blipFill>
        <p:spPr>
          <a:xfrm>
            <a:off x="5738328" y="2174029"/>
            <a:ext cx="3153746" cy="368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559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28531"/>
            <a:ext cx="8686801" cy="4517689"/>
          </a:xfrm>
        </p:spPr>
        <p:txBody>
          <a:bodyPr/>
          <a:lstStyle/>
          <a:p>
            <a:r>
              <a:rPr lang="en-US" dirty="0" smtClean="0"/>
              <a:t>ENIAC Programmers</a:t>
            </a:r>
          </a:p>
          <a:p>
            <a:pPr lvl="1"/>
            <a:r>
              <a:rPr lang="en-US" dirty="0"/>
              <a:t>Kay McNulty, Betty Jennings, Betty Snyder, </a:t>
            </a:r>
            <a:r>
              <a:rPr lang="en-US" dirty="0" err="1"/>
              <a:t>Marlyn</a:t>
            </a:r>
            <a:r>
              <a:rPr lang="en-US" dirty="0"/>
              <a:t> Meltzer, Fran Bilas, and Ruth </a:t>
            </a:r>
            <a:r>
              <a:rPr lang="en-US" dirty="0" err="1" smtClean="0"/>
              <a:t>Lichterman</a:t>
            </a:r>
            <a:endParaRPr lang="en-US" dirty="0" smtClean="0"/>
          </a:p>
          <a:p>
            <a:pPr lvl="1"/>
            <a:r>
              <a:rPr lang="en-US" dirty="0" smtClean="0"/>
              <a:t>These women turned abstract</a:t>
            </a:r>
            <a:br>
              <a:rPr lang="en-US" dirty="0" smtClean="0"/>
            </a:br>
            <a:r>
              <a:rPr lang="en-US" dirty="0" smtClean="0"/>
              <a:t>ideas into working, bug-free code</a:t>
            </a:r>
          </a:p>
          <a:p>
            <a:pPr lvl="2"/>
            <a:r>
              <a:rPr lang="en-US" dirty="0" smtClean="0"/>
              <a:t>First program run on ENIAC had</a:t>
            </a:r>
            <a:br>
              <a:rPr lang="en-US" dirty="0" smtClean="0"/>
            </a:br>
            <a:r>
              <a:rPr lang="en-US" u="sng" dirty="0" smtClean="0"/>
              <a:t>a million</a:t>
            </a:r>
            <a:r>
              <a:rPr lang="en-US" dirty="0" smtClean="0"/>
              <a:t> individual </a:t>
            </a:r>
            <a:r>
              <a:rPr lang="en-US" dirty="0" err="1" smtClean="0"/>
              <a:t>punchcards</a:t>
            </a:r>
            <a:endParaRPr lang="en-US" dirty="0" smtClean="0"/>
          </a:p>
          <a:p>
            <a:pPr lvl="1"/>
            <a:r>
              <a:rPr lang="en-US" dirty="0" smtClean="0"/>
              <a:t>Programming was seen back then</a:t>
            </a:r>
            <a:br>
              <a:rPr lang="en-US" dirty="0" smtClean="0"/>
            </a:br>
            <a:r>
              <a:rPr lang="en-US" dirty="0" smtClean="0"/>
              <a:t>as “easy” work, akin to typing up </a:t>
            </a:r>
            <a:br>
              <a:rPr lang="en-US" dirty="0" smtClean="0"/>
            </a:br>
            <a:r>
              <a:rPr lang="en-US" dirty="0" smtClean="0"/>
              <a:t>a handwritten letter  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2939" y="1051856"/>
            <a:ext cx="79381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Even More </a:t>
            </a: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33" t="28561" r="6803"/>
          <a:stretch/>
        </p:blipFill>
        <p:spPr>
          <a:xfrm>
            <a:off x="6186198" y="3508310"/>
            <a:ext cx="2855167" cy="287259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434" y="6028676"/>
            <a:ext cx="704461" cy="704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992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32237" cy="4517689"/>
          </a:xfrm>
        </p:spPr>
        <p:txBody>
          <a:bodyPr/>
          <a:lstStyle/>
          <a:p>
            <a:r>
              <a:rPr lang="en-US" dirty="0" smtClean="0"/>
              <a:t>Project 3 </a:t>
            </a:r>
            <a:r>
              <a:rPr lang="en-US" dirty="0" smtClean="0"/>
              <a:t>is due on </a:t>
            </a:r>
            <a:r>
              <a:rPr lang="en-US" dirty="0" smtClean="0"/>
              <a:t>Friday, December 8</a:t>
            </a:r>
            <a:r>
              <a:rPr lang="en-US" baseline="30000" dirty="0" smtClean="0"/>
              <a:t>th</a:t>
            </a:r>
            <a:endParaRPr lang="en-US" dirty="0" smtClean="0"/>
          </a:p>
          <a:p>
            <a:pPr lvl="1"/>
            <a:r>
              <a:rPr lang="en-US" dirty="0" smtClean="0"/>
              <a:t>Design due on Friday, December 1st</a:t>
            </a:r>
            <a:endParaRPr lang="en-US" dirty="0" smtClean="0"/>
          </a:p>
          <a:p>
            <a:r>
              <a:rPr lang="en-US" dirty="0" smtClean="0"/>
              <a:t>Survey </a:t>
            </a:r>
            <a:r>
              <a:rPr lang="en-US" dirty="0" smtClean="0"/>
              <a:t>#3 out on Friday, December 1</a:t>
            </a:r>
            <a:r>
              <a:rPr lang="en-US" baseline="30000" dirty="0" smtClean="0"/>
              <a:t>st</a:t>
            </a:r>
            <a:endParaRPr lang="en-US" dirty="0" smtClean="0"/>
          </a:p>
          <a:p>
            <a:pPr lvl="1"/>
            <a:r>
              <a:rPr lang="en-US" dirty="0" smtClean="0"/>
              <a:t>Final exam metacognition quiz out on BB same day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Exam wrappers handed back this week in lab</a:t>
            </a:r>
            <a:endParaRPr lang="en-US" dirty="0" smtClean="0"/>
          </a:p>
          <a:p>
            <a:pPr lvl="3"/>
            <a:endParaRPr lang="en-US" dirty="0"/>
          </a:p>
          <a:p>
            <a:r>
              <a:rPr lang="en-US" dirty="0" smtClean="0"/>
              <a:t>Final exam is when?</a:t>
            </a:r>
          </a:p>
          <a:p>
            <a:r>
              <a:rPr lang="en-US" dirty="0" smtClean="0"/>
              <a:t>Friday, December 15th from 6 to 8 PM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1657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Exam Locations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612155" cy="4517689"/>
          </a:xfrm>
        </p:spPr>
        <p:txBody>
          <a:bodyPr/>
          <a:lstStyle/>
          <a:p>
            <a:r>
              <a:rPr lang="en-US" dirty="0" smtClean="0"/>
              <a:t>Find your room ahead of time!</a:t>
            </a:r>
          </a:p>
          <a:p>
            <a:pPr lvl="3"/>
            <a:endParaRPr lang="en-US" dirty="0"/>
          </a:p>
          <a:p>
            <a:r>
              <a:rPr lang="en-US" sz="2800" b="1" dirty="0"/>
              <a:t>ITE Building 102</a:t>
            </a:r>
            <a:r>
              <a:rPr lang="en-US" sz="2800" dirty="0"/>
              <a:t> - Sections 22, 28, 32</a:t>
            </a:r>
          </a:p>
          <a:p>
            <a:r>
              <a:rPr lang="en-US" sz="2800" b="1" dirty="0"/>
              <a:t>ITE Building 104</a:t>
            </a:r>
            <a:r>
              <a:rPr lang="en-US" sz="2800" dirty="0"/>
              <a:t> - Sections 2, 3, 4, 5, 6</a:t>
            </a:r>
          </a:p>
          <a:p>
            <a:r>
              <a:rPr lang="en-US" sz="2800" b="1" dirty="0" err="1"/>
              <a:t>Meyerhoff</a:t>
            </a:r>
            <a:r>
              <a:rPr lang="en-US" sz="2800" b="1" dirty="0"/>
              <a:t> 030</a:t>
            </a:r>
            <a:r>
              <a:rPr lang="en-US" sz="2800" dirty="0"/>
              <a:t> - Sections 8, 9, 10, 11, 12, 14, 17, 18, 20</a:t>
            </a:r>
          </a:p>
          <a:p>
            <a:r>
              <a:rPr lang="en-US" sz="2800" b="1" dirty="0"/>
              <a:t>Performing Arts 132</a:t>
            </a:r>
            <a:r>
              <a:rPr lang="en-US" sz="2800" dirty="0"/>
              <a:t> - Sections 15, 16, 31</a:t>
            </a:r>
          </a:p>
          <a:p>
            <a:r>
              <a:rPr lang="en-US" sz="2800" b="1" dirty="0"/>
              <a:t>Sherman 003</a:t>
            </a:r>
            <a:r>
              <a:rPr lang="en-US" sz="2800" dirty="0"/>
              <a:t> - Sections 23, 26, 29, 30</a:t>
            </a:r>
          </a:p>
          <a:p>
            <a:r>
              <a:rPr lang="en-US" sz="2800" b="1" dirty="0"/>
              <a:t>Public Policy 105</a:t>
            </a:r>
            <a:r>
              <a:rPr lang="en-US" sz="2800" dirty="0"/>
              <a:t> - Sections 21, 24, 27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2388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31358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ASCII table (adapted from):</a:t>
            </a:r>
          </a:p>
          <a:p>
            <a:pPr lvl="1"/>
            <a:r>
              <a:rPr lang="en-US" sz="1600" dirty="0"/>
              <a:t>https://commons.wikimedia.org/wiki/File:ASCII-Table-wide.svg</a:t>
            </a:r>
            <a:endParaRPr lang="en-US" sz="1600" dirty="0" smtClean="0"/>
          </a:p>
          <a:p>
            <a:r>
              <a:rPr lang="en-US" sz="2000" dirty="0" smtClean="0"/>
              <a:t>Generic kitten:</a:t>
            </a:r>
          </a:p>
          <a:p>
            <a:pPr lvl="1"/>
            <a:r>
              <a:rPr lang="en-US" sz="1600" dirty="0"/>
              <a:t>http://www.publicdomainpictures.net/view-image.php?image=87454</a:t>
            </a:r>
          </a:p>
          <a:p>
            <a:r>
              <a:rPr lang="en-US" sz="2000" dirty="0" smtClean="0"/>
              <a:t>Generic puppy:</a:t>
            </a:r>
          </a:p>
          <a:p>
            <a:pPr lvl="1"/>
            <a:r>
              <a:rPr lang="en-US" sz="1600" dirty="0"/>
              <a:t>http://www.publicdomainpictures.net/view-image.php?image=192231</a:t>
            </a:r>
          </a:p>
          <a:p>
            <a:r>
              <a:rPr lang="en-US" sz="2000" dirty="0" smtClean="0"/>
              <a:t>John von Neumann:</a:t>
            </a:r>
          </a:p>
          <a:p>
            <a:pPr lvl="1"/>
            <a:r>
              <a:rPr lang="en-US" sz="1600" dirty="0"/>
              <a:t>https://en.wikipedia.org/wiki/File:JohnvonNeumann-LosAlamos.gif</a:t>
            </a:r>
            <a:endParaRPr lang="en-US" sz="1600" dirty="0" smtClean="0"/>
          </a:p>
          <a:p>
            <a:r>
              <a:rPr lang="en-US" sz="2000" dirty="0" smtClean="0"/>
              <a:t>ENIAC (adapted from):</a:t>
            </a:r>
          </a:p>
          <a:p>
            <a:pPr lvl="1"/>
            <a:r>
              <a:rPr lang="en-US" sz="1600" dirty="0"/>
              <a:t>https://</a:t>
            </a:r>
            <a:r>
              <a:rPr lang="en-US" sz="1600" dirty="0" smtClean="0"/>
              <a:t>commons.wikimedia.org/wiki/File:Eniac.jpg</a:t>
            </a:r>
          </a:p>
          <a:p>
            <a:r>
              <a:rPr lang="en-US" sz="2000" dirty="0" smtClean="0"/>
              <a:t>ENIAC programmers (adapted from):</a:t>
            </a:r>
          </a:p>
          <a:p>
            <a:pPr lvl="1"/>
            <a:r>
              <a:rPr lang="en-US" sz="1600" dirty="0"/>
              <a:t>https://</a:t>
            </a:r>
            <a:r>
              <a:rPr lang="en-US" sz="1600" dirty="0" smtClean="0"/>
              <a:t>commons.wikimedia.org/wiki/File:Reprogramming_ENIAC.png</a:t>
            </a:r>
          </a:p>
          <a:p>
            <a:r>
              <a:rPr lang="en-US" sz="2000" dirty="0" smtClean="0"/>
              <a:t>Mad emoji (adapted from):</a:t>
            </a:r>
          </a:p>
          <a:p>
            <a:pPr lvl="1"/>
            <a:r>
              <a:rPr lang="en-US" sz="1600" dirty="0"/>
              <a:t>https://commons.wikimedia.org/wiki/File:Twemoji_1f620.svg</a:t>
            </a:r>
            <a:endParaRPr lang="en-US" sz="1600" dirty="0" smtClean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To understand more about how data is represented inside the computer</a:t>
            </a:r>
          </a:p>
          <a:p>
            <a:pPr lvl="1"/>
            <a:r>
              <a:rPr lang="en-US" altLang="en-US" dirty="0" smtClean="0"/>
              <a:t>ASCII values</a:t>
            </a:r>
          </a:p>
          <a:p>
            <a:r>
              <a:rPr lang="en-US" altLang="en-US" dirty="0" smtClean="0"/>
              <a:t>To see the benefits of short circuit evaluation</a:t>
            </a:r>
          </a:p>
          <a:p>
            <a:endParaRPr lang="en-US" altLang="en-US" dirty="0"/>
          </a:p>
          <a:p>
            <a:r>
              <a:rPr lang="en-US" altLang="en-US" dirty="0"/>
              <a:t>To discuss details of Project 3</a:t>
            </a:r>
          </a:p>
          <a:p>
            <a:pPr lvl="1"/>
            <a:r>
              <a:rPr lang="en-US" altLang="en-US" dirty="0"/>
              <a:t>Deep copying 2D lists</a:t>
            </a:r>
          </a:p>
          <a:p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175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ASCII Values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50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ASCII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ASCII is how text is represented in computers</a:t>
            </a:r>
          </a:p>
          <a:p>
            <a:pPr lvl="1"/>
            <a:r>
              <a:rPr lang="en-US" dirty="0" smtClean="0"/>
              <a:t>Just like binary is how numbers are represented</a:t>
            </a:r>
          </a:p>
          <a:p>
            <a:pPr lvl="3"/>
            <a:endParaRPr lang="en-US" dirty="0"/>
          </a:p>
          <a:p>
            <a:r>
              <a:rPr lang="en-US" dirty="0" smtClean="0"/>
              <a:t>In ASCII, every character has a unique,  individual numerical code</a:t>
            </a:r>
          </a:p>
          <a:p>
            <a:pPr lvl="1"/>
            <a:r>
              <a:rPr lang="en-US" dirty="0" smtClean="0"/>
              <a:t>Lowercase and uppercase characters are separate</a:t>
            </a:r>
          </a:p>
          <a:p>
            <a:pPr lvl="1"/>
            <a:r>
              <a:rPr lang="en-US" dirty="0" smtClean="0"/>
              <a:t>Codes go from 0 to 127</a:t>
            </a:r>
          </a:p>
          <a:p>
            <a:pPr lvl="2"/>
            <a:r>
              <a:rPr lang="en-US" sz="2800" dirty="0" smtClean="0"/>
              <a:t>Why 127?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849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829362"/>
            <a:ext cx="7620000" cy="506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20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829362"/>
            <a:ext cx="7620000" cy="50673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 flipH="1">
            <a:off x="876693" y="1381677"/>
            <a:ext cx="2460396" cy="4394235"/>
          </a:xfrm>
          <a:prstGeom prst="roundRect">
            <a:avLst>
              <a:gd name="adj" fmla="val 5939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94236" y="523788"/>
            <a:ext cx="149813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“control” characters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 flipH="1">
            <a:off x="3337089" y="1381677"/>
            <a:ext cx="1611983" cy="4394235"/>
          </a:xfrm>
          <a:prstGeom prst="roundRect">
            <a:avLst>
              <a:gd name="adj" fmla="val 5939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78517" y="5786737"/>
            <a:ext cx="152912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symbols &amp; numbers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 flipH="1">
            <a:off x="4949071" y="1381677"/>
            <a:ext cx="1570553" cy="4394235"/>
          </a:xfrm>
          <a:prstGeom prst="roundRect">
            <a:avLst>
              <a:gd name="adj" fmla="val 5939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81462" y="523787"/>
            <a:ext cx="148982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uppercase letters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 flipH="1">
            <a:off x="6530620" y="1381677"/>
            <a:ext cx="1698978" cy="4394235"/>
          </a:xfrm>
          <a:prstGeom prst="roundRect">
            <a:avLst>
              <a:gd name="adj" fmla="val 5939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81477" y="5786737"/>
            <a:ext cx="161164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lowercase letters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192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Comparing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u="sng" dirty="0" smtClean="0"/>
              <a:t>values</a:t>
            </a:r>
            <a:r>
              <a:rPr lang="en-US" dirty="0" smtClean="0"/>
              <a:t> of the ASCII characters are used when comparing strings together</a:t>
            </a:r>
          </a:p>
          <a:p>
            <a:pPr lvl="1"/>
            <a:r>
              <a:rPr lang="en-US" dirty="0" smtClean="0"/>
              <a:t>Which can lead to some “weird” results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"cat" &lt; "dog"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"cat" &lt; "Dog"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"DOG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 &lt; "dog"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pPr lvl="1"/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551724" y="4216767"/>
            <a:ext cx="3587711" cy="2291947"/>
            <a:chOff x="5551724" y="4216767"/>
            <a:chExt cx="3587711" cy="229194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51724" y="4737664"/>
              <a:ext cx="1123554" cy="1250152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6871028" y="4978019"/>
              <a:ext cx="522900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4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&lt;</a:t>
              </a:r>
              <a:endParaRPr lang="en-US" sz="4400" dirty="0">
                <a:solidFill>
                  <a:prstClr val="black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452780" y="4216767"/>
              <a:ext cx="1686655" cy="2291947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/>
        </p:nvSpPr>
        <p:spPr>
          <a:xfrm>
            <a:off x="6868649" y="4978019"/>
            <a:ext cx="522900" cy="76944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?</a:t>
            </a:r>
            <a:endParaRPr lang="en-US" sz="4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791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36926</TotalTime>
  <Words>1143</Words>
  <Application>Microsoft Office PowerPoint</Application>
  <PresentationFormat>On-screen Show (4:3)</PresentationFormat>
  <Paragraphs>241</Paragraphs>
  <Slides>30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21 – Project 3 and Miscellaneous Topics</vt:lpstr>
      <vt:lpstr>Last Class We Covered</vt:lpstr>
      <vt:lpstr>Any Questions from Last Time?</vt:lpstr>
      <vt:lpstr>Today’s Objectives</vt:lpstr>
      <vt:lpstr>ASCII Values</vt:lpstr>
      <vt:lpstr>ASCII Values</vt:lpstr>
      <vt:lpstr>PowerPoint Presentation</vt:lpstr>
      <vt:lpstr>PowerPoint Presentation</vt:lpstr>
      <vt:lpstr>Comparing Strings</vt:lpstr>
      <vt:lpstr>More on Comparing Strings</vt:lpstr>
      <vt:lpstr>Rules for Comparisons</vt:lpstr>
      <vt:lpstr>ASCII Characters to ASCII Values</vt:lpstr>
      <vt:lpstr>Using chr() and ord()</vt:lpstr>
      <vt:lpstr>“Short Circuit” Evaluation</vt:lpstr>
      <vt:lpstr>Review: Complex Expressions</vt:lpstr>
      <vt:lpstr>Short Circuit Evaluation</vt:lpstr>
      <vt:lpstr>Short Circuit Evaluation – Rules</vt:lpstr>
      <vt:lpstr>Short Circuiting – and</vt:lpstr>
      <vt:lpstr>Short Circuiting – or</vt:lpstr>
      <vt:lpstr>Causing Errors</vt:lpstr>
      <vt:lpstr>Simplifying Conditionals</vt:lpstr>
      <vt:lpstr>Project 3</vt:lpstr>
      <vt:lpstr>Do Not Cheat on Project 3</vt:lpstr>
      <vt:lpstr>Deep Copying 2D Lists</vt:lpstr>
      <vt:lpstr>PowerPoint Presentation</vt:lpstr>
      <vt:lpstr>PowerPoint Presentation</vt:lpstr>
      <vt:lpstr>PowerPoint Presentation</vt:lpstr>
      <vt:lpstr>Announcements</vt:lpstr>
      <vt:lpstr>Final Exam Locations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443</cp:revision>
  <dcterms:created xsi:type="dcterms:W3CDTF">2014-05-05T14:25:42Z</dcterms:created>
  <dcterms:modified xsi:type="dcterms:W3CDTF">2017-11-29T16:41:59Z</dcterms:modified>
</cp:coreProperties>
</file>